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89" r:id="rId2"/>
    <p:sldId id="288" r:id="rId3"/>
    <p:sldId id="290" r:id="rId4"/>
    <p:sldId id="267" r:id="rId5"/>
    <p:sldId id="257" r:id="rId6"/>
    <p:sldId id="268" r:id="rId7"/>
    <p:sldId id="269" r:id="rId8"/>
    <p:sldId id="270" r:id="rId9"/>
    <p:sldId id="271" r:id="rId10"/>
    <p:sldId id="272" r:id="rId11"/>
    <p:sldId id="273" r:id="rId12"/>
    <p:sldId id="274" r:id="rId13"/>
    <p:sldId id="275" r:id="rId14"/>
    <p:sldId id="276" r:id="rId15"/>
    <p:sldId id="291" r:id="rId16"/>
    <p:sldId id="292" r:id="rId17"/>
    <p:sldId id="277" r:id="rId18"/>
    <p:sldId id="278" r:id="rId19"/>
    <p:sldId id="281" r:id="rId20"/>
    <p:sldId id="279" r:id="rId21"/>
    <p:sldId id="282" r:id="rId22"/>
    <p:sldId id="283" r:id="rId23"/>
    <p:sldId id="287" r:id="rId24"/>
    <p:sldId id="284" r:id="rId25"/>
    <p:sldId id="285" r:id="rId26"/>
    <p:sldId id="286" r:id="rId27"/>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53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4" name="标题 13"/>
          <p:cNvSpPr>
            <a:spLocks noGrp="1"/>
          </p:cNvSpPr>
          <p:nvPr>
            <p:ph type="ctrTitle"/>
          </p:nvPr>
        </p:nvSpPr>
        <p:spPr>
          <a:xfrm>
            <a:off x="1432560" y="359898"/>
            <a:ext cx="7406640" cy="1472184"/>
          </a:xfrm>
        </p:spPr>
        <p:txBody>
          <a:bodyPr anchor="b"/>
          <a:lstStyle>
            <a:lvl1pPr algn="l">
              <a:defRPr/>
            </a:lvl1pPr>
            <a:extLst/>
          </a:lstStyle>
          <a:p>
            <a:r>
              <a:rPr kumimoji="0" lang="zh-CN" altLang="en-US" smtClean="0"/>
              <a:t>单击此处编辑母版标题样式</a:t>
            </a:r>
            <a:endParaRPr kumimoji="0" lang="en-US"/>
          </a:p>
        </p:txBody>
      </p:sp>
      <p:sp>
        <p:nvSpPr>
          <p:cNvPr id="22" name="副标题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zh-CN" altLang="en-US" smtClean="0"/>
              <a:t>单击此处编辑母版副标题样式</a:t>
            </a:r>
            <a:endParaRPr kumimoji="0" lang="en-US"/>
          </a:p>
        </p:txBody>
      </p:sp>
      <p:sp>
        <p:nvSpPr>
          <p:cNvPr id="7" name="日期占位符 6"/>
          <p:cNvSpPr>
            <a:spLocks noGrp="1"/>
          </p:cNvSpPr>
          <p:nvPr>
            <p:ph type="dt" sz="half" idx="10"/>
          </p:nvPr>
        </p:nvSpPr>
        <p:spPr/>
        <p:txBody>
          <a:bodyPr/>
          <a:lstStyle>
            <a:extLst/>
          </a:lstStyle>
          <a:p>
            <a:fld id="{72B0905A-6A9A-49A0-9698-3307DBA46A7D}" type="datetimeFigureOut">
              <a:rPr lang="zh-CN" altLang="en-US" smtClean="0"/>
              <a:t>2016/3/3</a:t>
            </a:fld>
            <a:endParaRPr lang="zh-CN" altLang="en-US"/>
          </a:p>
        </p:txBody>
      </p:sp>
      <p:sp>
        <p:nvSpPr>
          <p:cNvPr id="20" name="页脚占位符 19"/>
          <p:cNvSpPr>
            <a:spLocks noGrp="1"/>
          </p:cNvSpPr>
          <p:nvPr>
            <p:ph type="ftr" sz="quarter" idx="11"/>
          </p:nvPr>
        </p:nvSpPr>
        <p:spPr/>
        <p:txBody>
          <a:bodyPr/>
          <a:lstStyle>
            <a:extLst/>
          </a:lstStyle>
          <a:p>
            <a:endParaRPr lang="zh-CN" altLang="en-US"/>
          </a:p>
        </p:txBody>
      </p:sp>
      <p:sp>
        <p:nvSpPr>
          <p:cNvPr id="10" name="灯片编号占位符 9"/>
          <p:cNvSpPr>
            <a:spLocks noGrp="1"/>
          </p:cNvSpPr>
          <p:nvPr>
            <p:ph type="sldNum" sz="quarter" idx="12"/>
          </p:nvPr>
        </p:nvSpPr>
        <p:spPr/>
        <p:txBody>
          <a:bodyPr/>
          <a:lstStyle>
            <a:extLst/>
          </a:lstStyle>
          <a:p>
            <a:fld id="{527B6C6F-2DEA-4CF8-B472-C28913390EA5}" type="slidenum">
              <a:rPr lang="zh-CN" altLang="en-US" smtClean="0"/>
              <a:t>‹#›</a:t>
            </a:fld>
            <a:endParaRPr lang="zh-CN" altLang="en-US"/>
          </a:p>
        </p:txBody>
      </p:sp>
      <p:sp>
        <p:nvSpPr>
          <p:cNvPr id="8" name="椭圆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椭圆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72B0905A-6A9A-49A0-9698-3307DBA46A7D}" type="datetimeFigureOut">
              <a:rPr lang="zh-CN" altLang="en-US" smtClean="0"/>
              <a:t>2016/3/3</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527B6C6F-2DEA-4CF8-B472-C28913390EA5}"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58000" y="274639"/>
            <a:ext cx="1828800" cy="5851525"/>
          </a:xfrm>
        </p:spPr>
        <p:txBody>
          <a:bodyPr vert="eaVert"/>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1143000" y="274640"/>
            <a:ext cx="5562600" cy="5851525"/>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72B0905A-6A9A-49A0-9698-3307DBA46A7D}" type="datetimeFigureOut">
              <a:rPr lang="zh-CN" altLang="en-US" smtClean="0"/>
              <a:t>2016/3/3</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527B6C6F-2DEA-4CF8-B472-C28913390EA5}"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72B0905A-6A9A-49A0-9698-3307DBA46A7D}" type="datetimeFigureOut">
              <a:rPr lang="zh-CN" altLang="en-US" smtClean="0"/>
              <a:t>2016/3/3</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527B6C6F-2DEA-4CF8-B472-C28913390EA5}"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7" name="矩形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标题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extLst/>
          </a:lstStyle>
          <a:p>
            <a:fld id="{72B0905A-6A9A-49A0-9698-3307DBA46A7D}" type="datetimeFigureOut">
              <a:rPr lang="zh-CN" altLang="en-US" smtClean="0"/>
              <a:t>2016/3/3</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527B6C6F-2DEA-4CF8-B472-C28913390EA5}" type="slidenum">
              <a:rPr lang="zh-CN" altLang="en-US" smtClean="0"/>
              <a:t>‹#›</a:t>
            </a:fld>
            <a:endParaRPr lang="zh-CN" altLang="en-US"/>
          </a:p>
        </p:txBody>
      </p:sp>
      <p:sp>
        <p:nvSpPr>
          <p:cNvPr id="10" name="矩形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椭圆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椭圆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1435608" y="274320"/>
            <a:ext cx="7498080" cy="1143000"/>
          </a:xfrm>
        </p:spPr>
        <p:txBody>
          <a:bodyPr/>
          <a:lstStyle>
            <a:extLst/>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fld id="{72B0905A-6A9A-49A0-9698-3307DBA46A7D}" type="datetimeFigureOut">
              <a:rPr lang="zh-CN" altLang="en-US" smtClean="0"/>
              <a:t>2016/3/3</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527B6C6F-2DEA-4CF8-B472-C28913390EA5}"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extLst/>
          </a:lstStyle>
          <a:p>
            <a:fld id="{72B0905A-6A9A-49A0-9698-3307DBA46A7D}" type="datetimeFigureOut">
              <a:rPr lang="zh-CN" altLang="en-US" smtClean="0"/>
              <a:t>2016/3/3</a:t>
            </a:fld>
            <a:endParaRPr lang="zh-CN" altLang="en-US"/>
          </a:p>
        </p:txBody>
      </p:sp>
      <p:sp>
        <p:nvSpPr>
          <p:cNvPr id="8" name="页脚占位符 7"/>
          <p:cNvSpPr>
            <a:spLocks noGrp="1"/>
          </p:cNvSpPr>
          <p:nvPr>
            <p:ph type="ftr" sz="quarter" idx="11"/>
          </p:nvPr>
        </p:nvSpPr>
        <p:spPr/>
        <p:txBody>
          <a:bodyPr/>
          <a:lstStyle>
            <a:extLst/>
          </a:lstStyle>
          <a:p>
            <a:endParaRPr lang="zh-CN" altLang="en-US"/>
          </a:p>
        </p:txBody>
      </p:sp>
      <p:sp>
        <p:nvSpPr>
          <p:cNvPr id="9" name="灯片编号占位符 8"/>
          <p:cNvSpPr>
            <a:spLocks noGrp="1"/>
          </p:cNvSpPr>
          <p:nvPr>
            <p:ph type="sldNum" sz="quarter" idx="12"/>
          </p:nvPr>
        </p:nvSpPr>
        <p:spPr/>
        <p:txBody>
          <a:bodyPr/>
          <a:lstStyle>
            <a:extLst/>
          </a:lstStyle>
          <a:p>
            <a:fld id="{527B6C6F-2DEA-4CF8-B472-C28913390EA5}"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1435608" y="274320"/>
            <a:ext cx="7498080" cy="1143000"/>
          </a:xfrm>
        </p:spPr>
        <p:txBody>
          <a:bodyPr anchor="ctr"/>
          <a:lstStyle>
            <a:extLst/>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extLst/>
          </a:lstStyle>
          <a:p>
            <a:fld id="{72B0905A-6A9A-49A0-9698-3307DBA46A7D}" type="datetimeFigureOut">
              <a:rPr lang="zh-CN" altLang="en-US" smtClean="0"/>
              <a:t>2016/3/3</a:t>
            </a:fld>
            <a:endParaRPr lang="zh-CN" altLang="en-US"/>
          </a:p>
        </p:txBody>
      </p:sp>
      <p:sp>
        <p:nvSpPr>
          <p:cNvPr id="4" name="页脚占位符 3"/>
          <p:cNvSpPr>
            <a:spLocks noGrp="1"/>
          </p:cNvSpPr>
          <p:nvPr>
            <p:ph type="ftr" sz="quarter" idx="11"/>
          </p:nvPr>
        </p:nvSpPr>
        <p:spPr/>
        <p:txBody>
          <a:bodyPr/>
          <a:lstStyle>
            <a:extLst/>
          </a:lstStyle>
          <a:p>
            <a:endParaRPr lang="zh-CN" altLang="en-US"/>
          </a:p>
        </p:txBody>
      </p:sp>
      <p:sp>
        <p:nvSpPr>
          <p:cNvPr id="5" name="灯片编号占位符 4"/>
          <p:cNvSpPr>
            <a:spLocks noGrp="1"/>
          </p:cNvSpPr>
          <p:nvPr>
            <p:ph type="sldNum" sz="quarter" idx="12"/>
          </p:nvPr>
        </p:nvSpPr>
        <p:spPr/>
        <p:txBody>
          <a:bodyPr/>
          <a:lstStyle>
            <a:extLst/>
          </a:lstStyle>
          <a:p>
            <a:fld id="{527B6C6F-2DEA-4CF8-B472-C28913390EA5}"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5" name="矩形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日期占位符 1"/>
          <p:cNvSpPr>
            <a:spLocks noGrp="1"/>
          </p:cNvSpPr>
          <p:nvPr>
            <p:ph type="dt" sz="half" idx="10"/>
          </p:nvPr>
        </p:nvSpPr>
        <p:spPr/>
        <p:txBody>
          <a:bodyPr/>
          <a:lstStyle>
            <a:extLst/>
          </a:lstStyle>
          <a:p>
            <a:fld id="{72B0905A-6A9A-49A0-9698-3307DBA46A7D}" type="datetimeFigureOut">
              <a:rPr lang="zh-CN" altLang="en-US" smtClean="0"/>
              <a:t>2016/3/3</a:t>
            </a:fld>
            <a:endParaRPr lang="zh-CN" altLang="en-US"/>
          </a:p>
        </p:txBody>
      </p:sp>
      <p:sp>
        <p:nvSpPr>
          <p:cNvPr id="3" name="页脚占位符 2"/>
          <p:cNvSpPr>
            <a:spLocks noGrp="1"/>
          </p:cNvSpPr>
          <p:nvPr>
            <p:ph type="ftr" sz="quarter" idx="11"/>
          </p:nvPr>
        </p:nvSpPr>
        <p:spPr/>
        <p:txBody>
          <a:bodyPr/>
          <a:lstStyle>
            <a:extLst/>
          </a:lstStyle>
          <a:p>
            <a:endParaRPr lang="zh-CN" altLang="en-US"/>
          </a:p>
        </p:txBody>
      </p:sp>
      <p:sp>
        <p:nvSpPr>
          <p:cNvPr id="4" name="灯片编号占位符 3"/>
          <p:cNvSpPr>
            <a:spLocks noGrp="1"/>
          </p:cNvSpPr>
          <p:nvPr>
            <p:ph type="sldNum" sz="quarter" idx="12"/>
          </p:nvPr>
        </p:nvSpPr>
        <p:spPr/>
        <p:txBody>
          <a:bodyPr/>
          <a:lstStyle>
            <a:extLst/>
          </a:lstStyle>
          <a:p>
            <a:fld id="{527B6C6F-2DEA-4CF8-B472-C28913390EA5}" type="slidenum">
              <a:rPr lang="zh-CN" altLang="en-US" smtClean="0"/>
              <a:t>‹#›</a:t>
            </a:fld>
            <a:endParaRPr lang="zh-CN" altLang="en-US"/>
          </a:p>
        </p:txBody>
      </p:sp>
      <p:sp>
        <p:nvSpPr>
          <p:cNvPr id="6" name="矩形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fld id="{72B0905A-6A9A-49A0-9698-3307DBA46A7D}" type="datetimeFigureOut">
              <a:rPr lang="zh-CN" altLang="en-US" smtClean="0"/>
              <a:t>2016/3/3</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527B6C6F-2DEA-4CF8-B472-C28913390EA5}"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zh-CN" altLang="en-US" smtClean="0"/>
              <a:t>单击此处编辑母版标题样式</a:t>
            </a:r>
            <a:endParaRPr kumimoji="0" lang="en-US"/>
          </a:p>
        </p:txBody>
      </p:sp>
      <p:sp>
        <p:nvSpPr>
          <p:cNvPr id="5" name="日期占位符 4"/>
          <p:cNvSpPr>
            <a:spLocks noGrp="1"/>
          </p:cNvSpPr>
          <p:nvPr>
            <p:ph type="dt" sz="half" idx="10"/>
          </p:nvPr>
        </p:nvSpPr>
        <p:spPr/>
        <p:txBody>
          <a:bodyPr/>
          <a:lstStyle>
            <a:extLst/>
          </a:lstStyle>
          <a:p>
            <a:fld id="{72B0905A-6A9A-49A0-9698-3307DBA46A7D}" type="datetimeFigureOut">
              <a:rPr lang="zh-CN" altLang="en-US" smtClean="0"/>
              <a:t>2016/3/3</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527B6C6F-2DEA-4CF8-B472-C28913390EA5}" type="slidenum">
              <a:rPr lang="zh-CN" altLang="en-US" smtClean="0"/>
              <a:t>‹#›</a:t>
            </a:fld>
            <a:endParaRPr lang="zh-CN" altLang="en-US"/>
          </a:p>
        </p:txBody>
      </p:sp>
      <p:sp>
        <p:nvSpPr>
          <p:cNvPr id="8" name="矩形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图片占位符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zh-CN" altLang="en-US" smtClean="0"/>
              <a:t>单击图标添加图片</a:t>
            </a:r>
            <a:endParaRPr kumimoji="0" lang="en-US" dirty="0"/>
          </a:p>
        </p:txBody>
      </p:sp>
      <p:sp>
        <p:nvSpPr>
          <p:cNvPr id="9" name="流程图: 过程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流程图: 过程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文本占位符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zh-CN" altLang="en-US" smtClean="0"/>
              <a:t>单击此处编辑母版文本样式</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饼形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椭圆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同心圆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矩形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标题占位符 4"/>
          <p:cNvSpPr>
            <a:spLocks noGrp="1"/>
          </p:cNvSpPr>
          <p:nvPr>
            <p:ph type="title"/>
          </p:nvPr>
        </p:nvSpPr>
        <p:spPr>
          <a:xfrm>
            <a:off x="1435608" y="274638"/>
            <a:ext cx="7498080" cy="1143000"/>
          </a:xfrm>
          <a:prstGeom prst="rect">
            <a:avLst/>
          </a:prstGeom>
        </p:spPr>
        <p:txBody>
          <a:bodyPr anchor="ctr">
            <a:normAutofit/>
          </a:bodyPr>
          <a:lstStyle>
            <a:extLst/>
          </a:lstStyle>
          <a:p>
            <a:r>
              <a:rPr kumimoji="0" lang="zh-CN" altLang="en-US" smtClean="0"/>
              <a:t>单击此处编辑母版标题样式</a:t>
            </a:r>
            <a:endParaRPr kumimoji="0" lang="en-US"/>
          </a:p>
        </p:txBody>
      </p:sp>
      <p:sp>
        <p:nvSpPr>
          <p:cNvPr id="9" name="文本占位符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24" name="日期占位符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72B0905A-6A9A-49A0-9698-3307DBA46A7D}" type="datetimeFigureOut">
              <a:rPr lang="zh-CN" altLang="en-US" smtClean="0"/>
              <a:t>2016/3/3</a:t>
            </a:fld>
            <a:endParaRPr lang="zh-CN" altLang="en-US"/>
          </a:p>
        </p:txBody>
      </p:sp>
      <p:sp>
        <p:nvSpPr>
          <p:cNvPr id="10" name="页脚占位符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zh-CN" altLang="en-US"/>
          </a:p>
        </p:txBody>
      </p:sp>
      <p:sp>
        <p:nvSpPr>
          <p:cNvPr id="22" name="灯片编号占位符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527B6C6F-2DEA-4CF8-B472-C28913390EA5}" type="slidenum">
              <a:rPr lang="zh-CN" altLang="en-US" smtClean="0"/>
              <a:t>‹#›</a:t>
            </a:fld>
            <a:endParaRPr lang="zh-CN" altLang="en-US"/>
          </a:p>
        </p:txBody>
      </p:sp>
      <p:sp>
        <p:nvSpPr>
          <p:cNvPr id="15" name="矩形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619672" y="980728"/>
            <a:ext cx="6192688" cy="3004956"/>
          </a:xfrm>
        </p:spPr>
        <p:txBody>
          <a:bodyPr>
            <a:noAutofit/>
          </a:bodyPr>
          <a:lstStyle/>
          <a:p>
            <a:pPr algn="ctr"/>
            <a:r>
              <a:rPr lang="zh-CN" altLang="en-US" sz="5400" dirty="0">
                <a:solidFill>
                  <a:srgbClr val="002060"/>
                </a:solidFill>
                <a:latin typeface="黑体" pitchFamily="49" charset="-122"/>
                <a:ea typeface="黑体" pitchFamily="49" charset="-122"/>
              </a:rPr>
              <a:t>校企</a:t>
            </a:r>
            <a:r>
              <a:rPr lang="zh-CN" altLang="en-US" sz="5400" dirty="0" smtClean="0">
                <a:solidFill>
                  <a:srgbClr val="002060"/>
                </a:solidFill>
                <a:latin typeface="黑体" pitchFamily="49" charset="-122"/>
                <a:ea typeface="黑体" pitchFamily="49" charset="-122"/>
              </a:rPr>
              <a:t>合作求共赢</a:t>
            </a:r>
            <a:r>
              <a:rPr lang="en-US" altLang="zh-CN" sz="5400" dirty="0" smtClean="0">
                <a:solidFill>
                  <a:srgbClr val="002060"/>
                </a:solidFill>
                <a:latin typeface="黑体" pitchFamily="49" charset="-122"/>
                <a:ea typeface="黑体" pitchFamily="49" charset="-122"/>
              </a:rPr>
              <a:t/>
            </a:r>
            <a:br>
              <a:rPr lang="en-US" altLang="zh-CN" sz="5400" dirty="0" smtClean="0">
                <a:solidFill>
                  <a:srgbClr val="002060"/>
                </a:solidFill>
                <a:latin typeface="黑体" pitchFamily="49" charset="-122"/>
                <a:ea typeface="黑体" pitchFamily="49" charset="-122"/>
              </a:rPr>
            </a:br>
            <a:r>
              <a:rPr lang="zh-CN" altLang="en-US" sz="5400" dirty="0" smtClean="0">
                <a:solidFill>
                  <a:srgbClr val="002060"/>
                </a:solidFill>
                <a:latin typeface="黑体" pitchFamily="49" charset="-122"/>
                <a:ea typeface="黑体" pitchFamily="49" charset="-122"/>
              </a:rPr>
              <a:t>工</a:t>
            </a:r>
            <a:r>
              <a:rPr lang="zh-CN" altLang="en-US" sz="5400" dirty="0" smtClean="0">
                <a:solidFill>
                  <a:srgbClr val="002060"/>
                </a:solidFill>
                <a:latin typeface="黑体" pitchFamily="49" charset="-122"/>
                <a:ea typeface="黑体" pitchFamily="49" charset="-122"/>
              </a:rPr>
              <a:t>学双</a:t>
            </a:r>
            <a:r>
              <a:rPr lang="zh-CN" altLang="en-US" sz="5400" dirty="0" smtClean="0">
                <a:solidFill>
                  <a:srgbClr val="002060"/>
                </a:solidFill>
                <a:latin typeface="黑体" pitchFamily="49" charset="-122"/>
                <a:ea typeface="黑体" pitchFamily="49" charset="-122"/>
              </a:rPr>
              <a:t>制育人才</a:t>
            </a:r>
            <a:r>
              <a:rPr lang="en-US" altLang="zh-CN" sz="5400" dirty="0" smtClean="0">
                <a:solidFill>
                  <a:srgbClr val="002060"/>
                </a:solidFill>
                <a:latin typeface="黑体" pitchFamily="49" charset="-122"/>
                <a:ea typeface="黑体" pitchFamily="49" charset="-122"/>
              </a:rPr>
              <a:t/>
            </a:r>
            <a:br>
              <a:rPr lang="en-US" altLang="zh-CN" sz="5400" dirty="0" smtClean="0">
                <a:solidFill>
                  <a:srgbClr val="002060"/>
                </a:solidFill>
                <a:latin typeface="黑体" pitchFamily="49" charset="-122"/>
                <a:ea typeface="黑体" pitchFamily="49" charset="-122"/>
              </a:rPr>
            </a:br>
            <a:r>
              <a:rPr lang="en-US" altLang="zh-CN" sz="5400" dirty="0" smtClean="0">
                <a:solidFill>
                  <a:srgbClr val="002060"/>
                </a:solidFill>
                <a:latin typeface="黑体" pitchFamily="49" charset="-122"/>
                <a:ea typeface="黑体" pitchFamily="49" charset="-122"/>
              </a:rPr>
              <a:t/>
            </a:r>
            <a:br>
              <a:rPr lang="en-US" altLang="zh-CN" sz="5400" dirty="0" smtClean="0">
                <a:solidFill>
                  <a:srgbClr val="002060"/>
                </a:solidFill>
                <a:latin typeface="黑体" pitchFamily="49" charset="-122"/>
                <a:ea typeface="黑体" pitchFamily="49" charset="-122"/>
              </a:rPr>
            </a:br>
            <a:r>
              <a:rPr lang="en-US" altLang="zh-CN" sz="2800" dirty="0" smtClean="0">
                <a:solidFill>
                  <a:srgbClr val="002060"/>
                </a:solidFill>
                <a:latin typeface="黑体" pitchFamily="49" charset="-122"/>
                <a:ea typeface="黑体" pitchFamily="49" charset="-122"/>
              </a:rPr>
              <a:t>---</a:t>
            </a:r>
            <a:r>
              <a:rPr lang="zh-CN" altLang="en-US" sz="2800" dirty="0" smtClean="0">
                <a:solidFill>
                  <a:srgbClr val="002060"/>
                </a:solidFill>
                <a:latin typeface="黑体" pitchFamily="49" charset="-122"/>
                <a:ea typeface="黑体" pitchFamily="49" charset="-122"/>
              </a:rPr>
              <a:t>企业</a:t>
            </a:r>
            <a:r>
              <a:rPr lang="zh-CN" altLang="en-US" sz="2800" dirty="0" smtClean="0">
                <a:solidFill>
                  <a:srgbClr val="002060"/>
                </a:solidFill>
                <a:latin typeface="黑体" pitchFamily="49" charset="-122"/>
                <a:ea typeface="黑体" pitchFamily="49" charset="-122"/>
              </a:rPr>
              <a:t>技能</a:t>
            </a:r>
            <a:r>
              <a:rPr lang="zh-CN" altLang="en-US" sz="2800" dirty="0" smtClean="0">
                <a:solidFill>
                  <a:srgbClr val="002060"/>
                </a:solidFill>
                <a:latin typeface="黑体" pitchFamily="49" charset="-122"/>
                <a:ea typeface="黑体" pitchFamily="49" charset="-122"/>
              </a:rPr>
              <a:t>人才培养模式初探</a:t>
            </a:r>
            <a:endParaRPr lang="zh-CN" altLang="en-US" sz="2800" dirty="0">
              <a:solidFill>
                <a:srgbClr val="002060"/>
              </a:solidFill>
              <a:latin typeface="黑体" pitchFamily="49" charset="-122"/>
              <a:ea typeface="黑体" pitchFamily="49" charset="-122"/>
            </a:endParaRPr>
          </a:p>
        </p:txBody>
      </p:sp>
      <p:sp>
        <p:nvSpPr>
          <p:cNvPr id="3" name="副标题 2"/>
          <p:cNvSpPr>
            <a:spLocks noGrp="1"/>
          </p:cNvSpPr>
          <p:nvPr>
            <p:ph type="subTitle" idx="1"/>
          </p:nvPr>
        </p:nvSpPr>
        <p:spPr>
          <a:xfrm>
            <a:off x="1371600" y="4929198"/>
            <a:ext cx="6400800" cy="709602"/>
          </a:xfrm>
        </p:spPr>
        <p:txBody>
          <a:bodyPr>
            <a:normAutofit/>
          </a:bodyPr>
          <a:lstStyle/>
          <a:p>
            <a:r>
              <a:rPr lang="zh-CN" altLang="en-US" sz="2400" dirty="0" smtClean="0"/>
              <a:t>                         随州技师学院     夏洪涛</a:t>
            </a:r>
            <a:endParaRPr lang="zh-CN" altLang="en-US" sz="2400" dirty="0"/>
          </a:p>
        </p:txBody>
      </p:sp>
    </p:spTree>
    <p:extLst>
      <p:ext uri="{BB962C8B-B14F-4D97-AF65-F5344CB8AC3E}">
        <p14:creationId xmlns:p14="http://schemas.microsoft.com/office/powerpoint/2010/main" val="2323859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715140" y="214290"/>
            <a:ext cx="1857388" cy="6000792"/>
          </a:xfrm>
        </p:spPr>
        <p:txBody>
          <a:bodyPr/>
          <a:lstStyle/>
          <a:p>
            <a:r>
              <a:rPr lang="zh-CN" altLang="en-US" b="0" dirty="0" smtClean="0"/>
              <a:t>李克强</a:t>
            </a:r>
            <a:r>
              <a:rPr lang="zh-CN" altLang="en-US" b="0" dirty="0" smtClean="0"/>
              <a:t>总理</a:t>
            </a:r>
            <a:r>
              <a:rPr lang="en-US" altLang="zh-CN" b="0" dirty="0" smtClean="0"/>
              <a:t>2015</a:t>
            </a:r>
            <a:r>
              <a:rPr lang="zh-CN" altLang="en-US" b="0" dirty="0" smtClean="0"/>
              <a:t>年</a:t>
            </a:r>
            <a:r>
              <a:rPr lang="en-US" altLang="zh-CN" b="0" dirty="0" smtClean="0"/>
              <a:t>10</a:t>
            </a:r>
            <a:r>
              <a:rPr lang="zh-CN" altLang="en-US" b="0" dirty="0" smtClean="0"/>
              <a:t>月</a:t>
            </a:r>
            <a:r>
              <a:rPr lang="en-US" altLang="zh-CN" b="0" dirty="0" smtClean="0"/>
              <a:t>30</a:t>
            </a:r>
            <a:r>
              <a:rPr lang="zh-CN" altLang="en-US" b="0" dirty="0" smtClean="0"/>
              <a:t>日与默克尔共同考察安徽合肥学院时表示，中国正加快发展现代职业教育，愿借鉴德国职业教育的先进理念和经验，让“崇尚一技之长”的理念成为社会风尚，为推动“大众创业、万众创新”、对接“中国制造</a:t>
            </a:r>
            <a:r>
              <a:rPr lang="en-US" altLang="zh-CN" b="0" dirty="0" smtClean="0"/>
              <a:t>2025”</a:t>
            </a:r>
            <a:r>
              <a:rPr lang="zh-CN" altLang="en-US" b="0" dirty="0" smtClean="0"/>
              <a:t>和德国“工业</a:t>
            </a:r>
            <a:r>
              <a:rPr lang="en-US" altLang="zh-CN" b="0" dirty="0" smtClean="0"/>
              <a:t>4.0”</a:t>
            </a:r>
            <a:r>
              <a:rPr lang="zh-CN" altLang="en-US" b="0" dirty="0" smtClean="0"/>
              <a:t>提供支撑。</a:t>
            </a:r>
            <a:endParaRPr lang="zh-CN" altLang="en-US" dirty="0"/>
          </a:p>
        </p:txBody>
      </p:sp>
      <p:sp>
        <p:nvSpPr>
          <p:cNvPr id="4" name="文本占位符 3"/>
          <p:cNvSpPr>
            <a:spLocks noGrp="1"/>
          </p:cNvSpPr>
          <p:nvPr>
            <p:ph type="body" sz="half" idx="2"/>
          </p:nvPr>
        </p:nvSpPr>
        <p:spPr>
          <a:xfrm flipV="1">
            <a:off x="838200" y="5562600"/>
            <a:ext cx="4419600" cy="438168"/>
          </a:xfrm>
        </p:spPr>
        <p:txBody>
          <a:bodyPr/>
          <a:lstStyle/>
          <a:p>
            <a:endParaRPr lang="zh-CN" altLang="en-US" dirty="0"/>
          </a:p>
        </p:txBody>
      </p:sp>
      <p:pic>
        <p:nvPicPr>
          <p:cNvPr id="30722" name="Picture 2" descr="c:\users\administrator\appdata\roaming\360se6\User Data\temp\7085774899198838173.jpg"/>
          <p:cNvPicPr>
            <a:picLocks noGrp="1" noChangeAspect="1" noChangeArrowheads="1"/>
          </p:cNvPicPr>
          <p:nvPr>
            <p:ph type="pic" idx="1"/>
          </p:nvPr>
        </p:nvPicPr>
        <p:blipFill>
          <a:blip r:embed="rId2"/>
          <a:srcRect l="488" r="488"/>
          <a:stretch>
            <a:fillRect/>
          </a:stretch>
        </p:blipFill>
        <p:spPr bwMode="auto">
          <a:xfrm>
            <a:off x="838199" y="185950"/>
            <a:ext cx="5519751" cy="5957693"/>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dirty="0"/>
              <a:t>2</a:t>
            </a:r>
            <a:r>
              <a:rPr lang="zh-CN" altLang="en-US" dirty="0" smtClean="0"/>
              <a:t>、国家制定了相关的政策法规</a:t>
            </a:r>
            <a:endParaRPr lang="zh-CN" altLang="en-US" dirty="0"/>
          </a:p>
        </p:txBody>
      </p:sp>
      <p:pic>
        <p:nvPicPr>
          <p:cNvPr id="1026" name="Picture 2" descr="c:\users\administrator.sky-20141020oql\appdata\roaming\360se6\User Data\temp\122684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3927" y="1412775"/>
            <a:ext cx="3333750" cy="4981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56262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164288" y="1052736"/>
            <a:ext cx="1519064" cy="1981200"/>
          </a:xfrm>
        </p:spPr>
        <p:txBody>
          <a:bodyPr/>
          <a:lstStyle/>
          <a:p>
            <a:endParaRPr lang="zh-CN" altLang="en-US" dirty="0"/>
          </a:p>
        </p:txBody>
      </p:sp>
      <p:sp>
        <p:nvSpPr>
          <p:cNvPr id="4" name="文本占位符 3"/>
          <p:cNvSpPr>
            <a:spLocks noGrp="1"/>
          </p:cNvSpPr>
          <p:nvPr>
            <p:ph type="body" sz="half" idx="2"/>
          </p:nvPr>
        </p:nvSpPr>
        <p:spPr>
          <a:xfrm>
            <a:off x="899592" y="5013176"/>
            <a:ext cx="7056784" cy="1080120"/>
          </a:xfrm>
        </p:spPr>
        <p:txBody>
          <a:bodyPr/>
          <a:lstStyle/>
          <a:p>
            <a:endParaRPr lang="zh-CN" altLang="en-US" dirty="0"/>
          </a:p>
        </p:txBody>
      </p:sp>
      <p:pic>
        <p:nvPicPr>
          <p:cNvPr id="4098" name="Picture 2" descr="c:\users\administrator.sky-20141020oql\appdata\roaming\360se6\User Data\temp\fc4dd4f775c816fc986906.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8085" r="8085"/>
          <a:stretch>
            <a:fillRect/>
          </a:stretch>
        </p:blipFill>
        <p:spPr bwMode="auto">
          <a:xfrm>
            <a:off x="899592" y="836712"/>
            <a:ext cx="7488832" cy="50909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06844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5536" y="1628800"/>
            <a:ext cx="3816424" cy="619934"/>
          </a:xfrm>
        </p:spPr>
        <p:txBody>
          <a:bodyPr/>
          <a:lstStyle/>
          <a:p>
            <a:endParaRPr lang="zh-CN" altLang="en-US" dirty="0"/>
          </a:p>
        </p:txBody>
      </p:sp>
      <p:sp>
        <p:nvSpPr>
          <p:cNvPr id="3" name="文本占位符 2"/>
          <p:cNvSpPr>
            <a:spLocks noGrp="1"/>
          </p:cNvSpPr>
          <p:nvPr>
            <p:ph type="body" idx="2"/>
          </p:nvPr>
        </p:nvSpPr>
        <p:spPr>
          <a:xfrm>
            <a:off x="251520" y="404664"/>
            <a:ext cx="4680520" cy="1133061"/>
          </a:xfrm>
        </p:spPr>
        <p:txBody>
          <a:bodyPr>
            <a:normAutofit/>
          </a:bodyPr>
          <a:lstStyle/>
          <a:p>
            <a:r>
              <a:rPr lang="zh-CN" altLang="en-US" sz="3600" dirty="0" smtClean="0">
                <a:solidFill>
                  <a:schemeClr val="accent5">
                    <a:lumMod val="50000"/>
                  </a:schemeClr>
                </a:solidFill>
              </a:rPr>
              <a:t>国家制订的政策</a:t>
            </a:r>
            <a:endParaRPr lang="zh-CN" altLang="en-US" sz="3600" dirty="0">
              <a:solidFill>
                <a:schemeClr val="accent5">
                  <a:lumMod val="50000"/>
                </a:schemeClr>
              </a:solidFill>
            </a:endParaRPr>
          </a:p>
        </p:txBody>
      </p:sp>
      <p:sp>
        <p:nvSpPr>
          <p:cNvPr id="4" name="内容占位符 3"/>
          <p:cNvSpPr>
            <a:spLocks noGrp="1"/>
          </p:cNvSpPr>
          <p:nvPr>
            <p:ph sz="half" idx="1"/>
          </p:nvPr>
        </p:nvSpPr>
        <p:spPr>
          <a:xfrm>
            <a:off x="395536" y="2060848"/>
            <a:ext cx="8153400" cy="3992563"/>
          </a:xfrm>
        </p:spPr>
        <p:txBody>
          <a:bodyPr/>
          <a:lstStyle/>
          <a:p>
            <a:r>
              <a:rPr lang="zh-CN" altLang="en-US" dirty="0" smtClean="0"/>
              <a:t>国家中长期教育改革和发展规划纲要（</a:t>
            </a:r>
            <a:r>
              <a:rPr lang="en-US" altLang="zh-CN" dirty="0" smtClean="0"/>
              <a:t>2010-2020</a:t>
            </a:r>
            <a:r>
              <a:rPr lang="zh-CN" altLang="en-US" dirty="0" smtClean="0"/>
              <a:t>）（中发</a:t>
            </a:r>
            <a:r>
              <a:rPr lang="en-US" altLang="zh-CN" dirty="0" smtClean="0"/>
              <a:t>【2010】12</a:t>
            </a:r>
            <a:r>
              <a:rPr lang="zh-CN" altLang="en-US" dirty="0" smtClean="0"/>
              <a:t>号）</a:t>
            </a:r>
            <a:endParaRPr lang="en-US" altLang="zh-CN" dirty="0" smtClean="0"/>
          </a:p>
          <a:p>
            <a:r>
              <a:rPr lang="zh-CN" altLang="en-US" dirty="0" smtClean="0"/>
              <a:t>国务院关于加强职业培训促进就业的意见（国发</a:t>
            </a:r>
            <a:r>
              <a:rPr lang="en-US" altLang="zh-CN" dirty="0" smtClean="0"/>
              <a:t>【2010】36</a:t>
            </a:r>
            <a:r>
              <a:rPr lang="zh-CN" altLang="en-US" dirty="0" smtClean="0"/>
              <a:t>号）</a:t>
            </a:r>
            <a:endParaRPr lang="en-US" altLang="zh-CN" dirty="0" smtClean="0"/>
          </a:p>
          <a:p>
            <a:r>
              <a:rPr lang="zh-CN" altLang="en-US" dirty="0" smtClean="0"/>
              <a:t>国务院关于大力发展职业教育的决定（国发</a:t>
            </a:r>
            <a:r>
              <a:rPr lang="en-US" altLang="zh-CN" dirty="0" smtClean="0"/>
              <a:t>【2005】35</a:t>
            </a:r>
            <a:r>
              <a:rPr lang="zh-CN" altLang="en-US" dirty="0" smtClean="0"/>
              <a:t>号）</a:t>
            </a:r>
            <a:endParaRPr lang="en-US" altLang="zh-CN" dirty="0" smtClean="0"/>
          </a:p>
          <a:p>
            <a:endParaRPr lang="en-US" altLang="zh-CN" dirty="0" smtClean="0"/>
          </a:p>
          <a:p>
            <a:endParaRPr lang="zh-CN" altLang="en-US" dirty="0"/>
          </a:p>
        </p:txBody>
      </p:sp>
    </p:spTree>
    <p:extLst>
      <p:ext uri="{BB962C8B-B14F-4D97-AF65-F5344CB8AC3E}">
        <p14:creationId xmlns:p14="http://schemas.microsoft.com/office/powerpoint/2010/main" val="26606422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3200" dirty="0" smtClean="0"/>
              <a:t>湖北省制订的政策</a:t>
            </a:r>
            <a:endParaRPr lang="zh-CN" altLang="en-US" sz="3200" dirty="0"/>
          </a:p>
        </p:txBody>
      </p:sp>
      <p:sp>
        <p:nvSpPr>
          <p:cNvPr id="3" name="文本占位符 2"/>
          <p:cNvSpPr>
            <a:spLocks noGrp="1"/>
          </p:cNvSpPr>
          <p:nvPr>
            <p:ph type="body" idx="2"/>
          </p:nvPr>
        </p:nvSpPr>
        <p:spPr/>
        <p:txBody>
          <a:bodyPr/>
          <a:lstStyle/>
          <a:p>
            <a:endParaRPr lang="zh-CN" altLang="en-US" dirty="0"/>
          </a:p>
        </p:txBody>
      </p:sp>
      <p:sp>
        <p:nvSpPr>
          <p:cNvPr id="4" name="内容占位符 3"/>
          <p:cNvSpPr>
            <a:spLocks noGrp="1"/>
          </p:cNvSpPr>
          <p:nvPr>
            <p:ph sz="half" idx="1"/>
          </p:nvPr>
        </p:nvSpPr>
        <p:spPr>
          <a:xfrm>
            <a:off x="457200" y="1988840"/>
            <a:ext cx="8153400" cy="4137323"/>
          </a:xfrm>
        </p:spPr>
        <p:txBody>
          <a:bodyPr>
            <a:normAutofit fontScale="92500" lnSpcReduction="10000"/>
          </a:bodyPr>
          <a:lstStyle/>
          <a:p>
            <a:r>
              <a:rPr lang="zh-CN" altLang="en-US" dirty="0" smtClean="0"/>
              <a:t>湖北省中长期</a:t>
            </a:r>
            <a:r>
              <a:rPr lang="zh-CN" altLang="en-US" dirty="0"/>
              <a:t>教育改革和发展规划纲要（</a:t>
            </a:r>
            <a:r>
              <a:rPr lang="en-US" altLang="zh-CN" dirty="0"/>
              <a:t>2010-2020</a:t>
            </a:r>
            <a:r>
              <a:rPr lang="zh-CN" altLang="en-US" dirty="0" smtClean="0"/>
              <a:t>）（鄂发</a:t>
            </a:r>
            <a:r>
              <a:rPr lang="en-US" altLang="zh-CN" dirty="0" smtClean="0"/>
              <a:t>【2010】27</a:t>
            </a:r>
            <a:r>
              <a:rPr lang="zh-CN" altLang="en-US" dirty="0" smtClean="0"/>
              <a:t>号）</a:t>
            </a:r>
            <a:endParaRPr lang="en-US" altLang="zh-CN" dirty="0" smtClean="0"/>
          </a:p>
          <a:p>
            <a:r>
              <a:rPr lang="zh-CN" altLang="en-US" dirty="0" smtClean="0"/>
              <a:t>省政府关于</a:t>
            </a:r>
            <a:r>
              <a:rPr lang="zh-CN" altLang="en-US" dirty="0"/>
              <a:t>加强职业培训促进就业</a:t>
            </a:r>
            <a:r>
              <a:rPr lang="zh-CN" altLang="en-US" dirty="0" smtClean="0"/>
              <a:t>的实施意见</a:t>
            </a:r>
            <a:r>
              <a:rPr lang="zh-CN" altLang="en-US" dirty="0"/>
              <a:t>（国发</a:t>
            </a:r>
            <a:r>
              <a:rPr lang="en-US" altLang="zh-CN" dirty="0"/>
              <a:t>【2010】36</a:t>
            </a:r>
            <a:r>
              <a:rPr lang="zh-CN" altLang="en-US" dirty="0"/>
              <a:t>号</a:t>
            </a:r>
            <a:r>
              <a:rPr lang="zh-CN" altLang="en-US" dirty="0" smtClean="0"/>
              <a:t>）</a:t>
            </a:r>
            <a:endParaRPr lang="en-US" altLang="zh-CN" dirty="0" smtClean="0"/>
          </a:p>
          <a:p>
            <a:r>
              <a:rPr lang="zh-CN" altLang="en-US" dirty="0" smtClean="0"/>
              <a:t>省人民政府关于大力推进职业教育改革与发展的决定（鄂政发</a:t>
            </a:r>
            <a:r>
              <a:rPr lang="en-US" altLang="zh-CN" dirty="0" smtClean="0"/>
              <a:t>【2002】37</a:t>
            </a:r>
            <a:r>
              <a:rPr lang="zh-CN" altLang="en-US" dirty="0" smtClean="0"/>
              <a:t>号）</a:t>
            </a:r>
            <a:endParaRPr lang="en-US" altLang="zh-CN" dirty="0" smtClean="0"/>
          </a:p>
          <a:p>
            <a:r>
              <a:rPr lang="zh-CN" altLang="en-US" dirty="0" smtClean="0"/>
              <a:t>关于印发</a:t>
            </a:r>
            <a:r>
              <a:rPr lang="en-US" altLang="zh-CN" dirty="0" smtClean="0"/>
              <a:t>《</a:t>
            </a:r>
            <a:r>
              <a:rPr lang="zh-CN" altLang="en-US" dirty="0" smtClean="0"/>
              <a:t>湖北省“十二五”高技能人才队伍建设发展规划</a:t>
            </a:r>
            <a:r>
              <a:rPr lang="en-US" altLang="zh-CN" dirty="0" smtClean="0"/>
              <a:t>》</a:t>
            </a:r>
            <a:r>
              <a:rPr lang="zh-CN" altLang="en-US" dirty="0" smtClean="0"/>
              <a:t>的通知（鄂人社发</a:t>
            </a:r>
            <a:r>
              <a:rPr lang="en-US" altLang="zh-CN" dirty="0" smtClean="0"/>
              <a:t>【2011】74</a:t>
            </a:r>
            <a:r>
              <a:rPr lang="zh-CN" altLang="en-US" dirty="0" smtClean="0"/>
              <a:t>号）</a:t>
            </a:r>
            <a:endParaRPr lang="en-US" altLang="zh-CN" dirty="0"/>
          </a:p>
          <a:p>
            <a:endParaRPr lang="zh-CN" altLang="en-US" dirty="0"/>
          </a:p>
        </p:txBody>
      </p:sp>
    </p:spTree>
    <p:extLst>
      <p:ext uri="{BB962C8B-B14F-4D97-AF65-F5344CB8AC3E}">
        <p14:creationId xmlns:p14="http://schemas.microsoft.com/office/powerpoint/2010/main" val="32586092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619672" y="836712"/>
            <a:ext cx="6912768" cy="4976108"/>
          </a:xfrm>
          <a:prstGeom prst="rect">
            <a:avLst/>
          </a:prstGeom>
        </p:spPr>
        <p:txBody>
          <a:bodyPr wrap="square">
            <a:spAutoFit/>
          </a:bodyPr>
          <a:lstStyle/>
          <a:p>
            <a:r>
              <a:rPr lang="zh-CN" altLang="en-US" sz="2800" dirty="0"/>
              <a:t>人才培养模式创新是提高职业教育人才培养质量的切入点，要坚持</a:t>
            </a:r>
            <a:r>
              <a:rPr lang="zh-CN" altLang="en-US" sz="2800" b="1" dirty="0">
                <a:solidFill>
                  <a:srgbClr val="C00000"/>
                </a:solidFill>
              </a:rPr>
              <a:t>校企合作，工学结合</a:t>
            </a:r>
            <a:r>
              <a:rPr lang="zh-CN" altLang="en-US" sz="2800" dirty="0"/>
              <a:t>，积极开展</a:t>
            </a:r>
            <a:r>
              <a:rPr lang="zh-CN" altLang="en-US" sz="2800" b="1" dirty="0">
                <a:solidFill>
                  <a:srgbClr val="FF0000"/>
                </a:solidFill>
              </a:rPr>
              <a:t>现代学徒制</a:t>
            </a:r>
            <a:r>
              <a:rPr lang="zh-CN" altLang="en-US" sz="2800" dirty="0"/>
              <a:t>等校企一体化育人的创新试点。要改革教学模式，创新教学方法，加大实习实训在教学中的比重，创新顶岗实习形式，增强教育教学的针对性和实效性。要改革评价模式，加大行业企业参与职业教育质量评价力度。要加强“双师型”教师队伍建设，完善教师管理制度，优化教师队伍结构，提升教师培养培训质量，提高职业教育教师专业化水平。</a:t>
            </a:r>
          </a:p>
        </p:txBody>
      </p:sp>
    </p:spTree>
    <p:extLst>
      <p:ext uri="{BB962C8B-B14F-4D97-AF65-F5344CB8AC3E}">
        <p14:creationId xmlns:p14="http://schemas.microsoft.com/office/powerpoint/2010/main" val="21463500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文本占位符 2"/>
          <p:cNvSpPr>
            <a:spLocks noGrp="1"/>
          </p:cNvSpPr>
          <p:nvPr>
            <p:ph type="body" idx="2"/>
          </p:nvPr>
        </p:nvSpPr>
        <p:spPr/>
        <p:txBody>
          <a:bodyPr/>
          <a:lstStyle/>
          <a:p>
            <a:endParaRPr lang="zh-CN" altLang="en-US"/>
          </a:p>
        </p:txBody>
      </p:sp>
      <p:sp>
        <p:nvSpPr>
          <p:cNvPr id="4" name="内容占位符 3"/>
          <p:cNvSpPr>
            <a:spLocks noGrp="1"/>
          </p:cNvSpPr>
          <p:nvPr>
            <p:ph sz="half" idx="1"/>
          </p:nvPr>
        </p:nvSpPr>
        <p:spPr/>
        <p:txBody>
          <a:bodyPr/>
          <a:lstStyle/>
          <a:p>
            <a:r>
              <a:rPr lang="zh-CN" altLang="en-US" dirty="0" smtClean="0"/>
              <a:t>现代学徒制</a:t>
            </a:r>
            <a:endParaRPr lang="en-US" altLang="zh-CN" dirty="0" smtClean="0"/>
          </a:p>
          <a:p>
            <a:r>
              <a:rPr lang="zh-CN" altLang="en-US" dirty="0"/>
              <a:t>校企</a:t>
            </a:r>
            <a:r>
              <a:rPr lang="zh-CN" altLang="en-US" dirty="0" smtClean="0"/>
              <a:t>合作、工学双制</a:t>
            </a:r>
            <a:endParaRPr lang="en-US" altLang="zh-CN" dirty="0" smtClean="0"/>
          </a:p>
          <a:p>
            <a:r>
              <a:rPr lang="zh-CN" altLang="en-US" dirty="0" smtClean="0"/>
              <a:t>终生学习</a:t>
            </a:r>
            <a:endParaRPr lang="zh-CN" altLang="en-US" dirty="0"/>
          </a:p>
        </p:txBody>
      </p:sp>
    </p:spTree>
    <p:extLst>
      <p:ext uri="{BB962C8B-B14F-4D97-AF65-F5344CB8AC3E}">
        <p14:creationId xmlns:p14="http://schemas.microsoft.com/office/powerpoint/2010/main" val="8878551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331640" y="2276872"/>
            <a:ext cx="7498080" cy="1575048"/>
          </a:xfrm>
        </p:spPr>
        <p:txBody>
          <a:bodyPr>
            <a:normAutofit/>
          </a:bodyPr>
          <a:lstStyle/>
          <a:p>
            <a:r>
              <a:rPr lang="zh-CN" altLang="en-US" dirty="0" smtClean="0"/>
              <a:t>二、企业对技能人才的需求是刚需。</a:t>
            </a:r>
            <a:endParaRPr lang="zh-CN" altLang="en-US" dirty="0"/>
          </a:p>
        </p:txBody>
      </p:sp>
    </p:spTree>
    <p:extLst>
      <p:ext uri="{BB962C8B-B14F-4D97-AF65-F5344CB8AC3E}">
        <p14:creationId xmlns:p14="http://schemas.microsoft.com/office/powerpoint/2010/main" val="28120081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188640"/>
            <a:ext cx="3898776" cy="576064"/>
          </a:xfrm>
        </p:spPr>
        <p:txBody>
          <a:bodyPr/>
          <a:lstStyle/>
          <a:p>
            <a:endParaRPr lang="zh-CN" altLang="en-US" dirty="0"/>
          </a:p>
        </p:txBody>
      </p:sp>
      <p:sp>
        <p:nvSpPr>
          <p:cNvPr id="3" name="文本占位符 2"/>
          <p:cNvSpPr>
            <a:spLocks noGrp="1"/>
          </p:cNvSpPr>
          <p:nvPr>
            <p:ph type="body" idx="2"/>
          </p:nvPr>
        </p:nvSpPr>
        <p:spPr>
          <a:xfrm>
            <a:off x="467544" y="476672"/>
            <a:ext cx="3960440" cy="698500"/>
          </a:xfrm>
        </p:spPr>
        <p:txBody>
          <a:bodyPr/>
          <a:lstStyle/>
          <a:p>
            <a:endParaRPr lang="zh-CN" altLang="en-US" dirty="0"/>
          </a:p>
        </p:txBody>
      </p:sp>
      <p:sp>
        <p:nvSpPr>
          <p:cNvPr id="4" name="内容占位符 3"/>
          <p:cNvSpPr>
            <a:spLocks noGrp="1"/>
          </p:cNvSpPr>
          <p:nvPr>
            <p:ph sz="half" idx="1"/>
          </p:nvPr>
        </p:nvSpPr>
        <p:spPr>
          <a:xfrm>
            <a:off x="457200" y="1052736"/>
            <a:ext cx="8153400" cy="5073427"/>
          </a:xfrm>
        </p:spPr>
        <p:txBody>
          <a:bodyPr/>
          <a:lstStyle/>
          <a:p>
            <a:r>
              <a:rPr lang="zh-CN" altLang="en-US" dirty="0" smtClean="0"/>
              <a:t>从整体上来说，技术工人队伍建设尚不能满足企业生产和发展的需求。</a:t>
            </a:r>
            <a:endParaRPr lang="en-US" altLang="zh-CN" dirty="0" smtClean="0"/>
          </a:p>
          <a:p>
            <a:r>
              <a:rPr lang="zh-CN" altLang="en-US" dirty="0"/>
              <a:t>从长远</a:t>
            </a:r>
            <a:r>
              <a:rPr lang="zh-CN" altLang="en-US" dirty="0" smtClean="0"/>
              <a:t>看，高技能人才队伍建设远不能满足产业升级、结构调整的需求。</a:t>
            </a:r>
            <a:endParaRPr lang="en-US" altLang="zh-CN" dirty="0" smtClean="0"/>
          </a:p>
          <a:p>
            <a:r>
              <a:rPr lang="zh-CN" altLang="en-US" dirty="0" smtClean="0"/>
              <a:t>从内容上讲，企业对技能人才队伍建设要从职业素质和职业技能两个方面提升。</a:t>
            </a:r>
            <a:endParaRPr lang="zh-CN" altLang="en-US" dirty="0"/>
          </a:p>
        </p:txBody>
      </p:sp>
    </p:spTree>
    <p:extLst>
      <p:ext uri="{BB962C8B-B14F-4D97-AF65-F5344CB8AC3E}">
        <p14:creationId xmlns:p14="http://schemas.microsoft.com/office/powerpoint/2010/main" val="17124863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475656" y="2492896"/>
            <a:ext cx="7426072" cy="1287016"/>
          </a:xfrm>
        </p:spPr>
        <p:txBody>
          <a:bodyPr>
            <a:normAutofit fontScale="90000"/>
          </a:bodyPr>
          <a:lstStyle/>
          <a:p>
            <a:r>
              <a:rPr lang="zh-CN" altLang="en-US" dirty="0" smtClean="0"/>
              <a:t>三、随州技师学院服务</a:t>
            </a:r>
            <a:r>
              <a:rPr lang="zh-CN" altLang="en-US" dirty="0"/>
              <a:t>企业</a:t>
            </a:r>
            <a:r>
              <a:rPr lang="zh-CN" altLang="en-US" dirty="0" smtClean="0"/>
              <a:t>技能人才的两种方式。</a:t>
            </a:r>
            <a:endParaRPr lang="zh-CN" altLang="en-US" dirty="0"/>
          </a:p>
        </p:txBody>
      </p:sp>
    </p:spTree>
    <p:extLst>
      <p:ext uri="{BB962C8B-B14F-4D97-AF65-F5344CB8AC3E}">
        <p14:creationId xmlns:p14="http://schemas.microsoft.com/office/powerpoint/2010/main" val="12632535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文本占位符 2"/>
          <p:cNvSpPr>
            <a:spLocks noGrp="1"/>
          </p:cNvSpPr>
          <p:nvPr>
            <p:ph type="body" idx="2"/>
          </p:nvPr>
        </p:nvSpPr>
        <p:spPr/>
        <p:txBody>
          <a:bodyPr/>
          <a:lstStyle/>
          <a:p>
            <a:endParaRPr lang="zh-CN" altLang="en-US"/>
          </a:p>
        </p:txBody>
      </p:sp>
      <p:sp>
        <p:nvSpPr>
          <p:cNvPr id="4" name="内容占位符 3"/>
          <p:cNvSpPr>
            <a:spLocks noGrp="1"/>
          </p:cNvSpPr>
          <p:nvPr>
            <p:ph sz="half" idx="1"/>
          </p:nvPr>
        </p:nvSpPr>
        <p:spPr/>
        <p:txBody>
          <a:bodyPr/>
          <a:lstStyle/>
          <a:p>
            <a:r>
              <a:rPr lang="zh-CN" altLang="en-US" dirty="0" smtClean="0"/>
              <a:t>一、国家重视；</a:t>
            </a:r>
            <a:endParaRPr lang="en-US" altLang="zh-CN" dirty="0" smtClean="0"/>
          </a:p>
          <a:p>
            <a:r>
              <a:rPr lang="zh-CN" altLang="en-US" dirty="0" smtClean="0"/>
              <a:t>二、企业需要；</a:t>
            </a:r>
            <a:endParaRPr lang="en-US" altLang="zh-CN" dirty="0" smtClean="0"/>
          </a:p>
          <a:p>
            <a:r>
              <a:rPr lang="zh-CN" altLang="en-US" dirty="0" smtClean="0"/>
              <a:t>三、主动服务。</a:t>
            </a:r>
            <a:endParaRPr lang="zh-CN" altLang="en-US" dirty="0"/>
          </a:p>
        </p:txBody>
      </p:sp>
    </p:spTree>
    <p:extLst>
      <p:ext uri="{BB962C8B-B14F-4D97-AF65-F5344CB8AC3E}">
        <p14:creationId xmlns:p14="http://schemas.microsoft.com/office/powerpoint/2010/main" val="7211255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619672" y="836712"/>
            <a:ext cx="6912768" cy="4976108"/>
          </a:xfrm>
          <a:prstGeom prst="rect">
            <a:avLst/>
          </a:prstGeom>
        </p:spPr>
        <p:txBody>
          <a:bodyPr wrap="square">
            <a:spAutoFit/>
          </a:bodyPr>
          <a:lstStyle/>
          <a:p>
            <a:r>
              <a:rPr lang="zh-CN" altLang="en-US" sz="2800" dirty="0"/>
              <a:t>人才培养模式创新是提高职业教育人才培养质量的切入点，要坚持</a:t>
            </a:r>
            <a:r>
              <a:rPr lang="zh-CN" altLang="en-US" sz="2800" b="1" dirty="0">
                <a:solidFill>
                  <a:srgbClr val="C00000"/>
                </a:solidFill>
              </a:rPr>
              <a:t>校企合作，工学结合</a:t>
            </a:r>
            <a:r>
              <a:rPr lang="zh-CN" altLang="en-US" sz="2800" dirty="0"/>
              <a:t>，积极开展</a:t>
            </a:r>
            <a:r>
              <a:rPr lang="zh-CN" altLang="en-US" sz="2800" b="1" dirty="0">
                <a:solidFill>
                  <a:srgbClr val="FF0000"/>
                </a:solidFill>
              </a:rPr>
              <a:t>现代学徒制</a:t>
            </a:r>
            <a:r>
              <a:rPr lang="zh-CN" altLang="en-US" sz="2800" dirty="0"/>
              <a:t>等校企一体化育人的创新试点。要改革教学模式，创新教学方法，加大实习实训在教学中的比重，创新顶岗实习形式，增强教育教学的针对性和实效性。要改革评价模式，加大行业企业参与职业教育质量评价力度。要加强“双师型”教师队伍建设，完善教师管理制度，优化教师队伍结构，提升教师培养培训质量，提高职业教育教师专业化水平。</a:t>
            </a:r>
          </a:p>
        </p:txBody>
      </p:sp>
    </p:spTree>
    <p:extLst>
      <p:ext uri="{BB962C8B-B14F-4D97-AF65-F5344CB8AC3E}">
        <p14:creationId xmlns:p14="http://schemas.microsoft.com/office/powerpoint/2010/main" val="421743013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16778"/>
            <a:ext cx="7859216" cy="1123990"/>
          </a:xfrm>
        </p:spPr>
        <p:txBody>
          <a:bodyPr>
            <a:normAutofit/>
          </a:bodyPr>
          <a:lstStyle/>
          <a:p>
            <a:r>
              <a:rPr lang="zh-CN" altLang="zh-CN" sz="2800" dirty="0">
                <a:effectLst/>
              </a:rPr>
              <a:t>一是以全日制学历教育的方式对新员工进行培训</a:t>
            </a:r>
            <a:endParaRPr lang="zh-CN" altLang="en-US" sz="2800" dirty="0"/>
          </a:p>
        </p:txBody>
      </p:sp>
      <p:sp>
        <p:nvSpPr>
          <p:cNvPr id="3" name="文本占位符 2"/>
          <p:cNvSpPr>
            <a:spLocks noGrp="1"/>
          </p:cNvSpPr>
          <p:nvPr>
            <p:ph type="body" idx="2"/>
          </p:nvPr>
        </p:nvSpPr>
        <p:spPr/>
        <p:txBody>
          <a:bodyPr/>
          <a:lstStyle/>
          <a:p>
            <a:endParaRPr lang="zh-CN" altLang="en-US" dirty="0"/>
          </a:p>
        </p:txBody>
      </p:sp>
      <p:sp>
        <p:nvSpPr>
          <p:cNvPr id="4" name="内容占位符 3"/>
          <p:cNvSpPr>
            <a:spLocks noGrp="1"/>
          </p:cNvSpPr>
          <p:nvPr>
            <p:ph sz="half" idx="1"/>
          </p:nvPr>
        </p:nvSpPr>
        <p:spPr/>
        <p:txBody>
          <a:bodyPr/>
          <a:lstStyle/>
          <a:p>
            <a:r>
              <a:rPr lang="zh-CN" altLang="zh-CN" dirty="0"/>
              <a:t>学习借鉴德国“双元制”教学的经验，企业新招员工即为技工院校新招学员，新员工的技能培训工作由技工院校和企业合作</a:t>
            </a:r>
            <a:r>
              <a:rPr lang="zh-CN" altLang="zh-CN" dirty="0" smtClean="0"/>
              <a:t>完成</a:t>
            </a:r>
            <a:r>
              <a:rPr lang="zh-CN" altLang="en-US" dirty="0" smtClean="0"/>
              <a:t>。</a:t>
            </a:r>
            <a:endParaRPr lang="en-US" altLang="zh-CN" dirty="0" smtClean="0"/>
          </a:p>
          <a:p>
            <a:endParaRPr lang="en-US" altLang="zh-CN" dirty="0" smtClean="0"/>
          </a:p>
          <a:p>
            <a:endParaRPr lang="zh-CN" altLang="en-US" dirty="0"/>
          </a:p>
        </p:txBody>
      </p:sp>
    </p:spTree>
    <p:extLst>
      <p:ext uri="{BB962C8B-B14F-4D97-AF65-F5344CB8AC3E}">
        <p14:creationId xmlns:p14="http://schemas.microsoft.com/office/powerpoint/2010/main" val="34002684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16778"/>
            <a:ext cx="7787208" cy="1162050"/>
          </a:xfrm>
        </p:spPr>
        <p:txBody>
          <a:bodyPr>
            <a:normAutofit/>
          </a:bodyPr>
          <a:lstStyle/>
          <a:p>
            <a:r>
              <a:rPr lang="zh-CN" altLang="zh-CN" sz="2800" dirty="0">
                <a:effectLst/>
              </a:rPr>
              <a:t>二是以函授教学的方式进行高技能人才培养</a:t>
            </a:r>
            <a:endParaRPr lang="zh-CN" altLang="en-US" sz="2800" dirty="0"/>
          </a:p>
        </p:txBody>
      </p:sp>
      <p:sp>
        <p:nvSpPr>
          <p:cNvPr id="3" name="文本占位符 2"/>
          <p:cNvSpPr>
            <a:spLocks noGrp="1"/>
          </p:cNvSpPr>
          <p:nvPr>
            <p:ph type="body" idx="2"/>
          </p:nvPr>
        </p:nvSpPr>
        <p:spPr/>
        <p:txBody>
          <a:bodyPr/>
          <a:lstStyle/>
          <a:p>
            <a:endParaRPr lang="zh-CN" altLang="en-US"/>
          </a:p>
        </p:txBody>
      </p:sp>
      <p:sp>
        <p:nvSpPr>
          <p:cNvPr id="4" name="内容占位符 3"/>
          <p:cNvSpPr>
            <a:spLocks noGrp="1"/>
          </p:cNvSpPr>
          <p:nvPr>
            <p:ph sz="half" idx="1"/>
          </p:nvPr>
        </p:nvSpPr>
        <p:spPr/>
        <p:txBody>
          <a:bodyPr/>
          <a:lstStyle/>
          <a:p>
            <a:r>
              <a:rPr lang="zh-CN" altLang="zh-CN" dirty="0"/>
              <a:t>高级工起点的技术工人，在职参加两年的函授培训，以专业教学为主，理论与实践并重，两年后参加职业技能鉴定达到技师水平。</a:t>
            </a:r>
            <a:endParaRPr lang="zh-CN" altLang="en-US" dirty="0"/>
          </a:p>
        </p:txBody>
      </p:sp>
    </p:spTree>
    <p:extLst>
      <p:ext uri="{BB962C8B-B14F-4D97-AF65-F5344CB8AC3E}">
        <p14:creationId xmlns:p14="http://schemas.microsoft.com/office/powerpoint/2010/main" val="256931951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16778"/>
            <a:ext cx="8147248" cy="1162050"/>
          </a:xfrm>
        </p:spPr>
        <p:txBody>
          <a:bodyPr>
            <a:normAutofit/>
          </a:bodyPr>
          <a:lstStyle/>
          <a:p>
            <a:r>
              <a:rPr lang="zh-CN" altLang="en-US" sz="3200" dirty="0" smtClean="0"/>
              <a:t>我</a:t>
            </a:r>
            <a:r>
              <a:rPr lang="zh-CN" altLang="en-US" sz="2800" dirty="0" smtClean="0"/>
              <a:t>院加强教师队伍建设适应技能人才培养的需要</a:t>
            </a:r>
            <a:endParaRPr lang="zh-CN" altLang="en-US" sz="2800" dirty="0"/>
          </a:p>
        </p:txBody>
      </p:sp>
      <p:sp>
        <p:nvSpPr>
          <p:cNvPr id="3" name="文本占位符 2"/>
          <p:cNvSpPr>
            <a:spLocks noGrp="1"/>
          </p:cNvSpPr>
          <p:nvPr>
            <p:ph type="body" idx="2"/>
          </p:nvPr>
        </p:nvSpPr>
        <p:spPr/>
        <p:txBody>
          <a:bodyPr/>
          <a:lstStyle/>
          <a:p>
            <a:endParaRPr lang="zh-CN" altLang="en-US" dirty="0"/>
          </a:p>
        </p:txBody>
      </p:sp>
      <p:sp>
        <p:nvSpPr>
          <p:cNvPr id="4" name="内容占位符 3"/>
          <p:cNvSpPr>
            <a:spLocks noGrp="1"/>
          </p:cNvSpPr>
          <p:nvPr>
            <p:ph sz="half" idx="1"/>
          </p:nvPr>
        </p:nvSpPr>
        <p:spPr/>
        <p:txBody>
          <a:bodyPr/>
          <a:lstStyle/>
          <a:p>
            <a:r>
              <a:rPr lang="zh-CN" altLang="zh-CN" dirty="0"/>
              <a:t>以企业生产的专业性和复杂性而言，我院现有的在编教师并不能涵盖所有的专业教学，通过近年的努力，我院依托行业和重点企业，建立了一只高水平兼职教师队伍，他们都是行业里面的专家、企业里面的骨干，既有理论上的造诣，又有实践上的积累，提高了培训的针对性。</a:t>
            </a:r>
            <a:endParaRPr lang="zh-CN" altLang="en-US" dirty="0"/>
          </a:p>
        </p:txBody>
      </p:sp>
    </p:spTree>
    <p:extLst>
      <p:ext uri="{BB962C8B-B14F-4D97-AF65-F5344CB8AC3E}">
        <p14:creationId xmlns:p14="http://schemas.microsoft.com/office/powerpoint/2010/main" val="387403658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3200" dirty="0" smtClean="0"/>
              <a:t>实训教师示范操作</a:t>
            </a:r>
            <a:endParaRPr lang="zh-CN" altLang="en-US" sz="3200" dirty="0"/>
          </a:p>
        </p:txBody>
      </p:sp>
      <p:sp>
        <p:nvSpPr>
          <p:cNvPr id="3" name="文本占位符 2"/>
          <p:cNvSpPr>
            <a:spLocks noGrp="1"/>
          </p:cNvSpPr>
          <p:nvPr>
            <p:ph type="body" idx="2"/>
          </p:nvPr>
        </p:nvSpPr>
        <p:spPr/>
        <p:txBody>
          <a:bodyPr/>
          <a:lstStyle/>
          <a:p>
            <a:endParaRPr lang="zh-CN" altLang="en-US"/>
          </a:p>
        </p:txBody>
      </p:sp>
      <p:pic>
        <p:nvPicPr>
          <p:cNvPr id="5" name="内容占位符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475656" y="1772816"/>
            <a:ext cx="5544617" cy="4353347"/>
          </a:xfrm>
        </p:spPr>
      </p:pic>
    </p:spTree>
    <p:extLst>
      <p:ext uri="{BB962C8B-B14F-4D97-AF65-F5344CB8AC3E}">
        <p14:creationId xmlns:p14="http://schemas.microsoft.com/office/powerpoint/2010/main" val="88470848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16778"/>
            <a:ext cx="5915000" cy="1162050"/>
          </a:xfrm>
        </p:spPr>
        <p:txBody>
          <a:bodyPr>
            <a:normAutofit/>
          </a:bodyPr>
          <a:lstStyle/>
          <a:p>
            <a:pPr>
              <a:lnSpc>
                <a:spcPts val="3500"/>
              </a:lnSpc>
            </a:pPr>
            <a:r>
              <a:rPr lang="zh-CN" altLang="en-US" sz="2800" dirty="0" smtClean="0"/>
              <a:t>我院承办的湖北省高技能人才培养工程高级技师班（钳工专业）</a:t>
            </a:r>
            <a:endParaRPr lang="zh-CN" altLang="en-US" sz="2800" dirty="0"/>
          </a:p>
        </p:txBody>
      </p:sp>
      <p:sp>
        <p:nvSpPr>
          <p:cNvPr id="3" name="文本占位符 2"/>
          <p:cNvSpPr>
            <a:spLocks noGrp="1"/>
          </p:cNvSpPr>
          <p:nvPr>
            <p:ph type="body" idx="2"/>
          </p:nvPr>
        </p:nvSpPr>
        <p:spPr/>
        <p:txBody>
          <a:bodyPr/>
          <a:lstStyle/>
          <a:p>
            <a:endParaRPr lang="zh-CN" altLang="en-US"/>
          </a:p>
        </p:txBody>
      </p:sp>
      <p:pic>
        <p:nvPicPr>
          <p:cNvPr id="5" name="内容占位符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986454" y="2133600"/>
            <a:ext cx="7094892" cy="3992563"/>
          </a:xfrm>
        </p:spPr>
      </p:pic>
    </p:spTree>
    <p:extLst>
      <p:ext uri="{BB962C8B-B14F-4D97-AF65-F5344CB8AC3E}">
        <p14:creationId xmlns:p14="http://schemas.microsoft.com/office/powerpoint/2010/main" val="124954320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435608" y="274320"/>
            <a:ext cx="7498080" cy="4450824"/>
          </a:xfrm>
        </p:spPr>
        <p:txBody>
          <a:bodyPr/>
          <a:lstStyle/>
          <a:p>
            <a:pPr algn="ctr"/>
            <a:r>
              <a:rPr lang="zh-CN" altLang="en-US" dirty="0" smtClean="0"/>
              <a:t>热忱为企业服务！</a:t>
            </a:r>
            <a:r>
              <a:rPr lang="en-US" altLang="zh-CN" dirty="0" smtClean="0"/>
              <a:t/>
            </a:r>
            <a:br>
              <a:rPr lang="en-US" altLang="zh-CN" dirty="0" smtClean="0"/>
            </a:br>
            <a:r>
              <a:rPr lang="en-US" altLang="zh-CN" dirty="0"/>
              <a:t/>
            </a:r>
            <a:br>
              <a:rPr lang="en-US" altLang="zh-CN" dirty="0"/>
            </a:br>
            <a:r>
              <a:rPr lang="zh-CN" altLang="en-US" sz="2800" dirty="0"/>
              <a:t>随州技师</a:t>
            </a:r>
            <a:r>
              <a:rPr lang="zh-CN" altLang="en-US" sz="2800" dirty="0" smtClean="0"/>
              <a:t>学院    夏洪涛</a:t>
            </a:r>
            <a:r>
              <a:rPr lang="en-US" altLang="zh-CN" dirty="0" smtClean="0"/>
              <a:t/>
            </a:r>
            <a:br>
              <a:rPr lang="en-US" altLang="zh-CN" dirty="0" smtClean="0"/>
            </a:br>
            <a:r>
              <a:rPr lang="en-US" altLang="zh-CN" sz="3200" dirty="0" smtClean="0"/>
              <a:t>0722-3812591</a:t>
            </a:r>
            <a:r>
              <a:rPr lang="zh-CN" altLang="en-US" sz="3200" dirty="0" smtClean="0"/>
              <a:t>（办） </a:t>
            </a:r>
            <a:r>
              <a:rPr lang="en-US" altLang="zh-CN" sz="3200" dirty="0" smtClean="0"/>
              <a:t>17707220109</a:t>
            </a:r>
            <a:endParaRPr lang="zh-CN" altLang="en-US" sz="3200" dirty="0"/>
          </a:p>
        </p:txBody>
      </p:sp>
    </p:spTree>
    <p:extLst>
      <p:ext uri="{BB962C8B-B14F-4D97-AF65-F5344CB8AC3E}">
        <p14:creationId xmlns:p14="http://schemas.microsoft.com/office/powerpoint/2010/main" val="34878905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15616" y="1844824"/>
            <a:ext cx="7498080" cy="2868928"/>
          </a:xfrm>
        </p:spPr>
        <p:txBody>
          <a:bodyPr>
            <a:normAutofit/>
          </a:bodyPr>
          <a:lstStyle/>
          <a:p>
            <a:r>
              <a:rPr lang="zh-CN" altLang="en-US" dirty="0" smtClean="0"/>
              <a:t>一、国家把技能人才培养工作定位在国家战略高度。</a:t>
            </a:r>
            <a:endParaRPr lang="zh-CN" altLang="en-US" dirty="0"/>
          </a:p>
        </p:txBody>
      </p:sp>
    </p:spTree>
    <p:extLst>
      <p:ext uri="{BB962C8B-B14F-4D97-AF65-F5344CB8AC3E}">
        <p14:creationId xmlns:p14="http://schemas.microsoft.com/office/powerpoint/2010/main" val="24418144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435608" y="214290"/>
            <a:ext cx="7136920" cy="1857388"/>
          </a:xfrm>
        </p:spPr>
        <p:txBody>
          <a:bodyPr>
            <a:normAutofit/>
          </a:bodyPr>
          <a:lstStyle/>
          <a:p>
            <a:r>
              <a:rPr lang="en-US" altLang="zh-CN" dirty="0" smtClean="0"/>
              <a:t>1</a:t>
            </a:r>
            <a:r>
              <a:rPr lang="zh-CN" altLang="en-US" dirty="0" smtClean="0"/>
              <a:t>、国家领导人高度重视技能人才工作</a:t>
            </a:r>
            <a:endParaRPr lang="zh-CN" altLang="en-US" dirty="0"/>
          </a:p>
        </p:txBody>
      </p:sp>
      <p:pic>
        <p:nvPicPr>
          <p:cNvPr id="4098" name="Picture 2" descr="c:\users\administrator\appdata\roaming\360se6\User Data\temp\0d4e2f48124416ed133f01.jpg"/>
          <p:cNvPicPr>
            <a:picLocks noChangeAspect="1" noChangeArrowheads="1"/>
          </p:cNvPicPr>
          <p:nvPr/>
        </p:nvPicPr>
        <p:blipFill>
          <a:blip r:embed="rId2"/>
          <a:srcRect/>
          <a:stretch>
            <a:fillRect/>
          </a:stretch>
        </p:blipFill>
        <p:spPr bwMode="auto">
          <a:xfrm>
            <a:off x="1285852" y="1928802"/>
            <a:ext cx="7538034" cy="3786214"/>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435608" y="274638"/>
            <a:ext cx="7136920" cy="1082660"/>
          </a:xfrm>
        </p:spPr>
        <p:txBody>
          <a:bodyPr>
            <a:normAutofit fontScale="90000"/>
          </a:bodyPr>
          <a:lstStyle/>
          <a:p>
            <a:r>
              <a:rPr lang="zh-CN" altLang="en-US" dirty="0" smtClean="0"/>
              <a:t>习近平主席关于技能人才工作的重要指示</a:t>
            </a:r>
            <a:endParaRPr lang="zh-CN" altLang="en-US" dirty="0"/>
          </a:p>
        </p:txBody>
      </p:sp>
      <p:sp>
        <p:nvSpPr>
          <p:cNvPr id="3" name="内容占位符 2"/>
          <p:cNvSpPr>
            <a:spLocks noGrp="1"/>
          </p:cNvSpPr>
          <p:nvPr>
            <p:ph idx="1"/>
          </p:nvPr>
        </p:nvSpPr>
        <p:spPr>
          <a:xfrm>
            <a:off x="1435608" y="1714488"/>
            <a:ext cx="7498080" cy="4533912"/>
          </a:xfrm>
        </p:spPr>
        <p:txBody>
          <a:bodyPr>
            <a:normAutofit fontScale="92500" lnSpcReduction="10000"/>
          </a:bodyPr>
          <a:lstStyle/>
          <a:p>
            <a:r>
              <a:rPr lang="zh-CN" altLang="en-US" dirty="0" smtClean="0"/>
              <a:t>要树立正确人才观，培育和践行社会主义核心价值观，着力提高人才培养质量，弘扬</a:t>
            </a:r>
            <a:r>
              <a:rPr lang="zh-CN" altLang="en-US" b="1" dirty="0" smtClean="0"/>
              <a:t>劳动光荣、技能宝贵、创造伟大</a:t>
            </a:r>
            <a:r>
              <a:rPr lang="zh-CN" altLang="en-US" dirty="0" smtClean="0"/>
              <a:t>的时代风尚，营造人人皆可成才、人人尽展其才的良好环境，努力培养数以亿计的高素质劳动者和技术技能人才</a:t>
            </a:r>
            <a:r>
              <a:rPr lang="zh-CN" altLang="en-US" dirty="0" smtClean="0"/>
              <a:t>。</a:t>
            </a:r>
            <a:endParaRPr lang="en-US" altLang="zh-CN" dirty="0" smtClean="0"/>
          </a:p>
          <a:p>
            <a:r>
              <a:rPr lang="zh-CN" altLang="en-US" dirty="0" smtClean="0"/>
              <a:t>　　</a:t>
            </a:r>
            <a:r>
              <a:rPr lang="en-US" altLang="zh-CN" dirty="0" smtClean="0"/>
              <a:t>——2014</a:t>
            </a:r>
            <a:r>
              <a:rPr lang="zh-CN" altLang="en-US" dirty="0" smtClean="0"/>
              <a:t>年</a:t>
            </a:r>
            <a:r>
              <a:rPr lang="en-US" altLang="zh-CN" dirty="0" smtClean="0"/>
              <a:t>6</a:t>
            </a:r>
            <a:r>
              <a:rPr lang="zh-CN" altLang="en-US" dirty="0" smtClean="0"/>
              <a:t>月</a:t>
            </a:r>
            <a:r>
              <a:rPr lang="en-US" altLang="zh-CN" dirty="0" smtClean="0"/>
              <a:t>23</a:t>
            </a:r>
            <a:r>
              <a:rPr lang="zh-CN" altLang="en-US" dirty="0" smtClean="0"/>
              <a:t>至</a:t>
            </a:r>
            <a:r>
              <a:rPr lang="en-US" altLang="zh-CN" dirty="0" smtClean="0"/>
              <a:t>24</a:t>
            </a:r>
            <a:r>
              <a:rPr lang="zh-CN" altLang="en-US" dirty="0" smtClean="0"/>
              <a:t>日全国职业教育工作会议在京召开，中共中央总书记、国家主席、中央军委主席习近平就加快职业教育发展作出重要指示。</a:t>
            </a:r>
          </a:p>
          <a:p>
            <a:endParaRPr lang="zh-CN" alt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28728" y="785794"/>
            <a:ext cx="6572296" cy="4031873"/>
          </a:xfrm>
          <a:prstGeom prst="rect">
            <a:avLst/>
          </a:prstGeom>
        </p:spPr>
        <p:txBody>
          <a:bodyPr wrap="square">
            <a:spAutoFit/>
          </a:bodyPr>
          <a:lstStyle/>
          <a:p>
            <a:r>
              <a:rPr lang="zh-CN" altLang="en-US" sz="3200" dirty="0" smtClean="0"/>
              <a:t> </a:t>
            </a:r>
            <a:r>
              <a:rPr lang="en-US" altLang="zh-CN" sz="3200" dirty="0" smtClean="0"/>
              <a:t>2013</a:t>
            </a:r>
            <a:r>
              <a:rPr lang="zh-CN" altLang="en-US" sz="3200" dirty="0" smtClean="0"/>
              <a:t>年</a:t>
            </a:r>
            <a:r>
              <a:rPr lang="en-US" altLang="zh-CN" sz="3200" dirty="0" smtClean="0"/>
              <a:t>4</a:t>
            </a:r>
            <a:r>
              <a:rPr lang="zh-CN" altLang="en-US" sz="3200" dirty="0" smtClean="0"/>
              <a:t>月</a:t>
            </a:r>
            <a:r>
              <a:rPr lang="en-US" altLang="zh-CN" sz="3200" dirty="0" smtClean="0"/>
              <a:t>28</a:t>
            </a:r>
            <a:r>
              <a:rPr lang="zh-CN" altLang="en-US" sz="3200" dirty="0" smtClean="0"/>
              <a:t>日，习近平总书记在全国总工会同全国劳动模范代表座谈。在听完只有初中文化、通过刻苦学习成为高级技师和知识型工人的中铁一局电务公司电力高级技师窦铁成发言后，总书记指出：“</a:t>
            </a:r>
            <a:r>
              <a:rPr lang="zh-CN" altLang="en-US" sz="3200" b="1" dirty="0" smtClean="0"/>
              <a:t>工业强国都是技师技工的大国，我们要有很强的技术工人队伍。”</a:t>
            </a:r>
            <a:endParaRPr lang="zh-CN" altLang="en-US" sz="3200"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李克强总理重视职业教育工作</a:t>
            </a:r>
            <a:endParaRPr lang="zh-CN" altLang="en-US" dirty="0"/>
          </a:p>
        </p:txBody>
      </p:sp>
      <p:pic>
        <p:nvPicPr>
          <p:cNvPr id="27650" name="Picture 2" descr="c:\users\administrator\appdata\roaming\360se6\User Data\temp\1400925443_FbQ26p.jpg"/>
          <p:cNvPicPr>
            <a:picLocks noChangeAspect="1" noChangeArrowheads="1"/>
          </p:cNvPicPr>
          <p:nvPr/>
        </p:nvPicPr>
        <p:blipFill>
          <a:blip r:embed="rId2"/>
          <a:srcRect/>
          <a:stretch>
            <a:fillRect/>
          </a:stretch>
        </p:blipFill>
        <p:spPr bwMode="auto">
          <a:xfrm>
            <a:off x="1500166" y="1573016"/>
            <a:ext cx="6643734" cy="4384866"/>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c:\users\administrator\appdata\roaming\360se6\User Data\temp\W020150511303649927581.jpg"/>
          <p:cNvPicPr>
            <a:picLocks noChangeAspect="1" noChangeArrowheads="1"/>
          </p:cNvPicPr>
          <p:nvPr/>
        </p:nvPicPr>
        <p:blipFill>
          <a:blip r:embed="rId2"/>
          <a:srcRect/>
          <a:stretch>
            <a:fillRect/>
          </a:stretch>
        </p:blipFill>
        <p:spPr bwMode="auto">
          <a:xfrm>
            <a:off x="928662" y="357166"/>
            <a:ext cx="8001056" cy="607223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c:\users\administrator\appdata\roaming\360se6\User Data\temp\t016e08b792eaaa4399.jpg"/>
          <p:cNvPicPr>
            <a:picLocks noChangeAspect="1" noChangeArrowheads="1"/>
          </p:cNvPicPr>
          <p:nvPr/>
        </p:nvPicPr>
        <p:blipFill>
          <a:blip r:embed="rId2"/>
          <a:srcRect/>
          <a:stretch>
            <a:fillRect/>
          </a:stretch>
        </p:blipFill>
        <p:spPr bwMode="auto">
          <a:xfrm>
            <a:off x="1331640" y="571480"/>
            <a:ext cx="6912768" cy="5233784"/>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夏至">
  <a:themeElements>
    <a:clrScheme name="夏至">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夏至">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夏至">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323</TotalTime>
  <Words>861</Words>
  <Application>Microsoft Office PowerPoint</Application>
  <PresentationFormat>全屏显示(4:3)</PresentationFormat>
  <Paragraphs>42</Paragraphs>
  <Slides>26</Slides>
  <Notes>0</Notes>
  <HiddenSlides>0</HiddenSlides>
  <MMClips>0</MMClips>
  <ScaleCrop>false</ScaleCrop>
  <HeadingPairs>
    <vt:vector size="4" baseType="variant">
      <vt:variant>
        <vt:lpstr>主题</vt:lpstr>
      </vt:variant>
      <vt:variant>
        <vt:i4>1</vt:i4>
      </vt:variant>
      <vt:variant>
        <vt:lpstr>幻灯片标题</vt:lpstr>
      </vt:variant>
      <vt:variant>
        <vt:i4>26</vt:i4>
      </vt:variant>
    </vt:vector>
  </HeadingPairs>
  <TitlesOfParts>
    <vt:vector size="27" baseType="lpstr">
      <vt:lpstr>夏至</vt:lpstr>
      <vt:lpstr>校企合作求共赢 工学双制育人才  ---企业技能人才培养模式初探</vt:lpstr>
      <vt:lpstr>PowerPoint 演示文稿</vt:lpstr>
      <vt:lpstr>一、国家把技能人才培养工作定位在国家战略高度。</vt:lpstr>
      <vt:lpstr>1、国家领导人高度重视技能人才工作</vt:lpstr>
      <vt:lpstr>习近平主席关于技能人才工作的重要指示</vt:lpstr>
      <vt:lpstr>PowerPoint 演示文稿</vt:lpstr>
      <vt:lpstr>李克强总理重视职业教育工作</vt:lpstr>
      <vt:lpstr>PowerPoint 演示文稿</vt:lpstr>
      <vt:lpstr>PowerPoint 演示文稿</vt:lpstr>
      <vt:lpstr>李克强总理2015年10月30日与默克尔共同考察安徽合肥学院时表示，中国正加快发展现代职业教育，愿借鉴德国职业教育的先进理念和经验，让“崇尚一技之长”的理念成为社会风尚，为推动“大众创业、万众创新”、对接“中国制造2025”和德国“工业4.0”提供支撑。</vt:lpstr>
      <vt:lpstr>2、国家制定了相关的政策法规</vt:lpstr>
      <vt:lpstr>PowerPoint 演示文稿</vt:lpstr>
      <vt:lpstr>PowerPoint 演示文稿</vt:lpstr>
      <vt:lpstr>湖北省制订的政策</vt:lpstr>
      <vt:lpstr>PowerPoint 演示文稿</vt:lpstr>
      <vt:lpstr>PowerPoint 演示文稿</vt:lpstr>
      <vt:lpstr>二、企业对技能人才的需求是刚需。</vt:lpstr>
      <vt:lpstr>PowerPoint 演示文稿</vt:lpstr>
      <vt:lpstr>三、随州技师学院服务企业技能人才的两种方式。</vt:lpstr>
      <vt:lpstr>PowerPoint 演示文稿</vt:lpstr>
      <vt:lpstr>一是以全日制学历教育的方式对新员工进行培训</vt:lpstr>
      <vt:lpstr>二是以函授教学的方式进行高技能人才培养</vt:lpstr>
      <vt:lpstr>我院加强教师队伍建设适应技能人才培养的需要</vt:lpstr>
      <vt:lpstr>实训教师示范操作</vt:lpstr>
      <vt:lpstr>我院承办的湖北省高技能人才培养工程高级技师班（钳工专业）</vt:lpstr>
      <vt:lpstr>热忱为企业服务！  随州技师学院    夏洪涛 0722-3812591（办） 17707220109</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校企合作 、工学双制的技能人才培养模  式  初探</dc:title>
  <dc:creator>a</dc:creator>
  <cp:lastModifiedBy>xian</cp:lastModifiedBy>
  <cp:revision>41</cp:revision>
  <dcterms:created xsi:type="dcterms:W3CDTF">2016-03-03T07:03:11Z</dcterms:created>
  <dcterms:modified xsi:type="dcterms:W3CDTF">2016-03-03T14:58:54Z</dcterms:modified>
</cp:coreProperties>
</file>